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8"/>
  </p:notesMasterIdLst>
  <p:sldIdLst>
    <p:sldId id="859" r:id="rId2"/>
    <p:sldId id="1140" r:id="rId3"/>
    <p:sldId id="1178" r:id="rId4"/>
    <p:sldId id="1141" r:id="rId5"/>
    <p:sldId id="1179" r:id="rId6"/>
    <p:sldId id="1142" r:id="rId7"/>
    <p:sldId id="1180" r:id="rId8"/>
    <p:sldId id="1143" r:id="rId9"/>
    <p:sldId id="1181" r:id="rId10"/>
    <p:sldId id="1144" r:id="rId11"/>
    <p:sldId id="1145" r:id="rId12"/>
    <p:sldId id="1146" r:id="rId13"/>
    <p:sldId id="1147" r:id="rId14"/>
    <p:sldId id="1148" r:id="rId15"/>
    <p:sldId id="1182" r:id="rId16"/>
    <p:sldId id="1149" r:id="rId17"/>
    <p:sldId id="1183" r:id="rId18"/>
    <p:sldId id="1150" r:id="rId19"/>
    <p:sldId id="1151" r:id="rId20"/>
    <p:sldId id="1190" r:id="rId21"/>
    <p:sldId id="1153" r:id="rId22"/>
    <p:sldId id="1185" r:id="rId23"/>
    <p:sldId id="1154" r:id="rId24"/>
    <p:sldId id="1186" r:id="rId25"/>
    <p:sldId id="1155" r:id="rId26"/>
    <p:sldId id="1156" r:id="rId27"/>
    <p:sldId id="1157" r:id="rId28"/>
    <p:sldId id="1158" r:id="rId29"/>
    <p:sldId id="1159" r:id="rId30"/>
    <p:sldId id="1187" r:id="rId31"/>
    <p:sldId id="1161" r:id="rId32"/>
    <p:sldId id="1162" r:id="rId33"/>
    <p:sldId id="1163" r:id="rId34"/>
    <p:sldId id="1164" r:id="rId35"/>
    <p:sldId id="1166" r:id="rId36"/>
    <p:sldId id="1168" r:id="rId37"/>
    <p:sldId id="1188" r:id="rId38"/>
    <p:sldId id="1170" r:id="rId39"/>
    <p:sldId id="1171" r:id="rId40"/>
    <p:sldId id="1172" r:id="rId41"/>
    <p:sldId id="1189" r:id="rId42"/>
    <p:sldId id="1173" r:id="rId43"/>
    <p:sldId id="1174" r:id="rId44"/>
    <p:sldId id="1175" r:id="rId45"/>
    <p:sldId id="1176" r:id="rId46"/>
    <p:sldId id="1177" r:id="rId4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00B0F0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1436" autoAdjust="0"/>
  </p:normalViewPr>
  <p:slideViewPr>
    <p:cSldViewPr showGuides="1">
      <p:cViewPr varScale="1">
        <p:scale>
          <a:sx n="97" d="100"/>
          <a:sy n="97" d="100"/>
        </p:scale>
        <p:origin x="906" y="102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A6677A-7160-4083-9553-F35DCC12160A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A6677A-7160-4083-9553-F35DCC12160A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2348880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第十四章提优测评卷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680" y="692785"/>
            <a:ext cx="10764520" cy="3415030"/>
          </a:xfrm>
        </p:spPr>
        <p:txBody>
          <a:bodyPr wrap="square"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）家用燃油汽车的发动机主要是汽油机，下列说法正确的是（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汽油机的效率能达到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汽油机燃烧汽油会造成环境污染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汽油机的一个工作循环中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对外做功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汽油机在吸气冲程中只吸入汽油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35755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399907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汽油机工作时要克服机械间的摩擦做额外功，同时存在热散失，并且废气带走大部分能量，所以热机的效率很低，不能达到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错误；汽油机燃烧汽油放出的废气会造成环境污染，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正确；汽油机一个工作循环有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个冲程，对外做功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错误；汽油机在吸气冲程中吸入的是空气和汽油的混合气体，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875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连云港中考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）下列关于燃料的热值说法正确的是（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燃料燃烧越充分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其热值越大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燃料的热值越小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完全燃烧放出的热量越少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一瓶酒精用去三分之一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剩余酒精的热值将减小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焦炭的热值是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完全燃烧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焦炭能放出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的热量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97902" y="124518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85505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热值是燃料的特性，其大小仅与燃料的种类有关，而与燃料的质量和燃烧程度无关，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错误；根据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mq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可知，在质量相同时，燃料的热值越小，完全燃烧放出的热量越少，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错误；完全燃烧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kg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焦炭放出的热量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mq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kg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3.0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3.0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3158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如图所示是一款孔明灯，点燃底部的燃料后，它就会自动升空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关于这一过程，下列说法错误的是（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孔明灯内的空气吸收热量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温度升高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孔明灯自动升空不遵循能量守恒定律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孔明灯上升过程中将内能转化为机械能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孔明灯升空和热机工作原理相同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h443.jpg" descr="id:21474876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751390" y="2427846"/>
            <a:ext cx="1728192" cy="203369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901296" y="443244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6" name="矩形 5"/>
          <p:cNvSpPr/>
          <p:nvPr/>
        </p:nvSpPr>
        <p:spPr>
          <a:xfrm>
            <a:off x="3035702" y="2015216"/>
            <a:ext cx="389850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579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柴油的热值是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，一台效率为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％的柴油机，当输出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有用功时，消耗的柴油质量是（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kg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kg	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 kg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kg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34966" y="189911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1"/>
              <p:cNvSpPr txBox="1"/>
              <p:nvPr/>
            </p:nvSpPr>
            <p:spPr bwMode="auto">
              <a:xfrm>
                <a:off x="352282" y="3410819"/>
                <a:ext cx="11485848" cy="19623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0"/>
                  </a:spcAft>
                </a:pPr>
                <a:r>
                  <a:rPr lang="en-US" altLang="zh-CN" dirty="0">
                    <a:solidFill>
                      <a:srgbClr val="00B0F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 dirty="0">
                    <a:solidFill>
                      <a:srgbClr val="00B0F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dirty="0">
                    <a:solidFill>
                      <a:srgbClr val="00B0F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W</m:t>
                        </m:r>
                        <m:r>
                          <m:rPr>
                            <m:nor/>
                          </m:rPr>
                          <a:rPr lang="zh-CN" altLang="en-US" baseline="-25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有用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总</m:t>
                        </m:r>
                      </m:den>
                    </m:f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％得，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W</m:t>
                        </m:r>
                        <m:r>
                          <m:rPr>
                            <m:nor/>
                          </m:rPr>
                          <a:rPr lang="zh-CN" altLang="en-US" baseline="-25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有用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𝜂</m:t>
                        </m:r>
                      </m:den>
                    </m:f>
                  </m:oMath>
                </a14:m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44</m:t>
                        </m:r>
                        <m: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7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40</m:t>
                        </m:r>
                        <m:r>
                          <m:rPr>
                            <m:nor/>
                          </m:rPr>
                          <a:rPr lang="zh-CN" altLang="zh-CN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％</m:t>
                        </m:r>
                      </m:den>
                    </m:f>
                  </m:oMath>
                </a14:m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8.6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mq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可知，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总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den>
                    </m:f>
                  </m:oMath>
                </a14:m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7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7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kg</m:t>
                        </m:r>
                      </m:den>
                    </m:f>
                  </m:oMath>
                </a14:m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kg.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zh-CN" sz="9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2282" y="3410819"/>
                <a:ext cx="11485848" cy="1962397"/>
              </a:xfrm>
              <a:prstGeom prst="rect">
                <a:avLst/>
              </a:prstGeom>
              <a:blipFill rotWithShape="1">
                <a:blip r:embed="rId2"/>
                <a:stretch>
                  <a:fillRect l="-4" t="-1565" r="4" b="-41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/>
              <a:t>9.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广东广州南沙区期末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日，搭载着神舟十八号载人飞船的长征二号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遥十八运载火箭在酒泉卫星发射中心成功发射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关于火箭的燃料说法正确的是（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火箭使用的燃料热值越大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燃烧时放出的热量越多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火箭发射升空的过程中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火箭中剩余燃料的热值不变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使燃料燃烧更充分可以提高燃料的热值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燃料燃烧释放的内能全部转化为火箭的机械能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736" y="1407150"/>
            <a:ext cx="2952328" cy="419287"/>
          </a:xfrm>
          <a:prstGeom prst="rect">
            <a:avLst/>
          </a:prstGeom>
        </p:spPr>
      </p:pic>
      <p:pic>
        <p:nvPicPr>
          <p:cNvPr id="4" name="gyc414.jpg" descr="id:21474877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91550" y="2628274"/>
            <a:ext cx="1618970" cy="237626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326940" y="501299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7" name="矩形 6"/>
          <p:cNvSpPr/>
          <p:nvPr/>
        </p:nvSpPr>
        <p:spPr>
          <a:xfrm>
            <a:off x="4851816" y="246652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1175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mq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可知，燃料燃烧放出的热量与其热值和质量有关，因此在质量多少未知的情况下，无法确定热值大的燃料放出的热量不一定多，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错误；热值是燃料的一种特性，只决定于燃料的种类，与其质量和燃烧情况等无关，火箭发射升空的过程中，火箭中剩余燃料的热值不变，使燃料燃烧更充分不能提高燃料的热值，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错误；燃料燃烧的内能只有一部分转化成火箭的机械能，还有一部分被损失了，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3550" y="1157605"/>
            <a:ext cx="853376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火箭使用的燃料热值越大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，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燃烧时放出的热量越多</a:t>
            </a:r>
            <a:endParaRPr lang="zh-CN" altLang="zh-CN" sz="24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B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火箭发射升空的过程中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，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火箭中剩余燃料的热值不变</a:t>
            </a:r>
            <a:endParaRPr lang="zh-CN" altLang="zh-CN" sz="24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C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使燃料燃烧更充分可以提高燃料的热值</a:t>
            </a:r>
            <a:endParaRPr lang="zh-CN" altLang="zh-CN" sz="24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D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燃料燃烧释放的内能全部转化为火箭的机械能</a:t>
            </a:r>
            <a:endParaRPr lang="zh-CN" altLang="zh-CN" sz="2400" b="0" kern="10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5066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某品牌无人驾驶汽车在一段平直公路上匀速行驶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km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min 45 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，消耗燃油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，已知汽车的牵引力是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2 000 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，燃油的热值为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，假设燃油完全燃烧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通过计算可知，下列结果正确的是（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汽车行驶速度是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72 km/h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消耗的燃油完全燃烧放出的热量是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汽车发动机的效率是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汽车牵引力做功的功率是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kW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39222" y="230141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346534"/>
                <a:ext cx="11485848" cy="388266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汽车行驶速度</a:t>
                </a:r>
                <a:r>
                  <a:rPr lang="en-US" altLang="zh-CN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9</m:t>
                        </m:r>
                        <m: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000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m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345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s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 m/s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72 km/h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，故</a:t>
                </a: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正确；消耗的燃油完全燃烧放出的热量</a:t>
                </a:r>
                <a:r>
                  <a:rPr lang="en-US" altLang="zh-CN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放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mq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1.5 kg</a:t>
                </a: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4.6</a:t>
                </a: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en-US" altLang="zh-CN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kg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6.9</a:t>
                </a: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，故</a:t>
                </a: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错误；汽车牵引力所做的有用功</a:t>
                </a:r>
                <a:r>
                  <a:rPr lang="en-US" altLang="zh-CN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aseline="-25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有用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Fs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2 000 N</a:t>
                </a: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6.9</a:t>
                </a: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1 000 m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1.38</a:t>
                </a: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，汽车发动机的效率</a:t>
                </a:r>
                <a:r>
                  <a:rPr lang="en-US" altLang="zh-CN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W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有用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放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38</m:t>
                        </m:r>
                        <m: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7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9</m:t>
                        </m:r>
                        <m: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7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％，故</a:t>
                </a: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正确；汽车牵引力做功的功率</a:t>
                </a:r>
                <a:r>
                  <a:rPr lang="en-US" altLang="zh-CN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W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有用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38</m:t>
                        </m:r>
                        <m: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7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345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s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40 000 W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 kW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，故</a:t>
                </a: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综上所述，正确的是</a:t>
                </a: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①③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B.</a:t>
                </a: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346534"/>
                <a:ext cx="11485848" cy="3882666"/>
              </a:xfrm>
              <a:blipFill rotWithShape="1">
                <a:blip r:embed="rId2"/>
                <a:stretch>
                  <a:fillRect l="-2" t="-9" r="1" b="-1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68864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非选择题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、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填空题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酒精，其中的一半完全燃烧，放出的热量是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，则酒精的热值为</a:t>
            </a:r>
            <a:r>
              <a:rPr lang="en-US" altLang="zh-CN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，余下一半酒精的热值是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；若完全燃烧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酒精，放出的热量是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，若放出的热量全部被水吸收，可使质量为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250 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、初温为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的水温度升高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标准大气压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60526" y="289777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3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87374" y="3438776"/>
            <a:ext cx="9044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7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473510" y="3389601"/>
            <a:ext cx="10583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3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7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356642" y="3939393"/>
            <a:ext cx="1289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4.2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7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027585" y="4391592"/>
            <a:ext cx="492443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30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2024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图甲表示汽油机的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冲程，其能量转化与图乙中的能量转化形式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不相同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lv78.jpg" descr="id:21474877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97834" y="1700808"/>
            <a:ext cx="2304256" cy="218190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447134" y="388271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6" name="矩形 5"/>
          <p:cNvSpPr/>
          <p:nvPr/>
        </p:nvSpPr>
        <p:spPr>
          <a:xfrm>
            <a:off x="3439536" y="80110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压缩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314801" y="80973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相同</a:t>
            </a:r>
            <a:endParaRPr lang="zh-CN" altLang="en-US"/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60854" y="442631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察题图甲可知，此时两个气门都关闭，活塞由下向上运动，压缩气缸内的气体，故该冲程是压缩冲程，即把机械能转化为内能的过程；题图乙中，迅速下压活塞时，活塞对筒内的空气做功，活塞的机械能转化为空气的内能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因此甲、乙两图中的能量转化形式是相同的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卷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选择题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4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、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选择题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本题包括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每小题只有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个选项符合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题意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淄博中考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）如图所示，玻璃瓶内有少量水，用橡胶塞塞住瓶口，向瓶内打气，瓶塞跳起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向瓶内打气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通过热传递的方式改变瓶内空气的内能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瓶塞跳起时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瓶内空气温度降低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内能减少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瓶塞跳起时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瓶内出现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白雾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是汽化现象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瓶塞跳起过程与热机压缩冲程的能量转化相同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412.jpg" descr="id:21474876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047534" y="3068960"/>
            <a:ext cx="1656184" cy="215065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099422" y="5185107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6" name="矩形 5"/>
          <p:cNvSpPr/>
          <p:nvPr/>
        </p:nvSpPr>
        <p:spPr>
          <a:xfrm>
            <a:off x="5303450" y="307136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在如图所示的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汽油机模型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实验中，厚壁玻璃圆筒底部装有两根放电针，将适量的雾状汽油喷入筒内，再用软木塞塞住圆筒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当放电针放电时汽油燃烧，软木塞被冲出，该过程可模拟四冲程汽油机的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若本次实验中消耗汽油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01 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，则这些汽油完全燃烧释放出的热量为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lv81.jpg" descr="id:21474877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965928" y="2516978"/>
            <a:ext cx="1981033" cy="237626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93920" y="4944933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6" name="矩形 5"/>
          <p:cNvSpPr/>
          <p:nvPr/>
        </p:nvSpPr>
        <p:spPr>
          <a:xfrm>
            <a:off x="5417233" y="191922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做功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156793" y="2472748"/>
            <a:ext cx="1289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4.6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5</a:t>
            </a:r>
            <a:endParaRPr lang="zh-CN" altLang="en-US"/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217170" y="2827020"/>
            <a:ext cx="9676130" cy="34150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图可知，当放电针放电时汽油燃烧，圆筒内气体的内能增加，气体对软木塞做功，软木塞被高温高压气体冲出，气体的内能转化为软木塞的机械能，而汽油机的做功冲程中内能转化为机械能，对外做功，因此该实验可模拟四冲程汽油机工作时的做功冲程，实验中的能量转化情况为汽油燃烧释放的内能转化为软木塞的机械</a:t>
            </a:r>
            <a:r>
              <a:rPr lang="zh-CN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en-US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.0.01 kg</a:t>
            </a:r>
            <a:r>
              <a:rPr lang="zh-CN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汽油完全燃烧产生的热量为</a:t>
            </a:r>
            <a:r>
              <a:rPr lang="en-US" altLang="zh-CN" i="1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spc="-100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</a:t>
            </a:r>
            <a:r>
              <a:rPr lang="zh-CN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pc="-100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汽油</a:t>
            </a:r>
            <a:r>
              <a:rPr lang="en-US" altLang="zh-CN" i="1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0.01 kg</a:t>
            </a:r>
            <a:r>
              <a:rPr lang="en-US" altLang="zh-CN" spc="-1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4.6</a:t>
            </a:r>
            <a:r>
              <a:rPr lang="en-US" altLang="zh-CN" spc="-1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pc="-100" baseline="30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i="1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4.6</a:t>
            </a:r>
            <a:r>
              <a:rPr lang="en-US" altLang="zh-CN" spc="-1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pc="-100" baseline="30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J.</a:t>
            </a:r>
            <a:endParaRPr lang="zh-CN" altLang="zh-CN" sz="9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196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所示是汽车内燃机一个工作循环的四个冲程，一个工作循环的正确顺序是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，其中图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所示冲程内燃机给汽车提供动力，若该内燃机转速为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1 800 r/min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，则每秒对外做功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630" y="1052552"/>
            <a:ext cx="1800200" cy="484498"/>
          </a:xfrm>
          <a:prstGeom prst="rect">
            <a:avLst/>
          </a:prstGeom>
        </p:spPr>
      </p:pic>
      <p:pic>
        <p:nvPicPr>
          <p:cNvPr id="4" name="lv79.jpg" descr="id:214748776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14886" y="2852752"/>
            <a:ext cx="4890716" cy="208823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04859" y="5014733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66249" y="551704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8" name="矩形 7"/>
          <p:cNvSpPr/>
          <p:nvPr/>
        </p:nvSpPr>
        <p:spPr>
          <a:xfrm>
            <a:off x="2546625" y="1574556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丙、乙、甲、丁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021630" y="159311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甲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33983" y="2158163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15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由题图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可知，甲是做功冲程，乙是压缩冲程，丙是吸气冲程，丁是排气冲程，因此一个工作循环的顺序为丙、乙、甲、丁；做功冲程为汽车提供动力，内燃机曲轴转两圈完成一个冲程，做功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次，转速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1 800 r/min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r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表示每秒转动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转，做功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lv79.jpg" descr="id:21474877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10" y="3007820"/>
            <a:ext cx="5245098" cy="223954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664899" y="5177283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26289" y="567959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所示为某汽车内燃机的能量流向图，该内燃机的效率为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关于提高这台内燃机的效率，下列说法正确的是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提高燃料利用率，使燃料充分燃烧；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改进热机，减少各种能量损失；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保持良好的润滑；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废气所带走的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％的能量只能全部浪费掉，无法被汽车用于提高热机效率；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换用热值更大的燃料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lv80.jpg" descr="id:21474877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50990" y="3429000"/>
            <a:ext cx="3600400" cy="22507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83491" y="5453850"/>
            <a:ext cx="646331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89415" y="595899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7" name="矩形 6"/>
          <p:cNvSpPr/>
          <p:nvPr/>
        </p:nvSpPr>
        <p:spPr>
          <a:xfrm>
            <a:off x="9191550" y="827920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35</a:t>
            </a:r>
            <a:r>
              <a:rPr lang="zh-CN" altLang="zh-CN" sz="2400">
                <a:cs typeface="Times New Roman" panose="02020603050405020304" pitchFamily="18" charset="0"/>
              </a:rPr>
              <a:t>％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394786" y="1236968"/>
            <a:ext cx="111280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①②③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有用的机械能占燃料完全燃烧放出的能量的比例为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％＝</a:t>
            </a:r>
            <a:endParaRPr lang="en-US" altLang="zh-CN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％，即该内燃机的效率为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题目中关于提高热机效率的途径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①②③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说法正确；废气的能量是可以利用的，如汽车涡轮增压技术是利用热机排出的废气带动涡轮旋转，故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错误；用热值大的燃料，燃烧相同质量的燃料可以放出更多的热量，但用来做有用功的能量不一定多，用来做有用功的能量与燃料完全燃烧产生的能量的比值不一定大，故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lv80.jpg" descr="id:21474877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50990" y="3702940"/>
            <a:ext cx="3239076" cy="20248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83491" y="5727789"/>
            <a:ext cx="646331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15086" y="611544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862322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为了节能环保，禁止野外焚烧秸秆，将秸秆回收再利用，既可产生沼气，又可产生肥料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kg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秸秆可产生沼气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</a:t>
            </a:r>
            <a:r>
              <a:rPr lang="en-US" altLang="zh-CN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，完全燃烧这部分沼气可产生热量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，如果这些热量的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％被质量为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kg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、温度为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的水吸收，可以使水温度升高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气压为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标准大气压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已知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沼气热值为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J/m</a:t>
            </a:r>
            <a:r>
              <a:rPr lang="en-US" altLang="zh-CN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93990" y="1394778"/>
            <a:ext cx="1289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4.2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7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24214" y="252094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75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1"/>
              <p:cNvSpPr txBox="1"/>
              <p:nvPr/>
            </p:nvSpPr>
            <p:spPr bwMode="auto">
              <a:xfrm>
                <a:off x="360854" y="3474632"/>
                <a:ext cx="11485848" cy="2945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>
                  <a:spcAft>
                    <a:spcPts val="0"/>
                  </a:spcAft>
                </a:pPr>
                <a:r>
                  <a:rPr lang="en-US" altLang="zh-CN" dirty="0">
                    <a:solidFill>
                      <a:srgbClr val="00B0F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 dirty="0">
                    <a:solidFill>
                      <a:srgbClr val="00B0F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dirty="0">
                    <a:solidFill>
                      <a:srgbClr val="00B0F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完全燃烧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</a:t>
                </a:r>
                <a:r>
                  <a:rPr lang="en-US" altLang="zh-CN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沼气可产生热量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放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Vq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</a:t>
                </a:r>
                <a:r>
                  <a:rPr lang="en-US" altLang="zh-CN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4.2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4.2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J.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水吸收的热量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吸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放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4.2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1.68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；由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吸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en-US" altLang="zh-CN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得，水升高的温度为</a:t>
                </a:r>
                <a:r>
                  <a:rPr lang="en-US" altLang="zh-CN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吸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c</m:t>
                        </m:r>
                        <m:r>
                          <m:rPr>
                            <m:nor/>
                          </m:rPr>
                          <a:rPr lang="zh-CN" altLang="en-US" baseline="-2500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水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68</m:t>
                        </m:r>
                        <m: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7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altLang="zh-CN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zh-CN" altLang="zh-CN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kg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℃</m:t>
                        </m:r>
                        <m:r>
                          <m:rPr>
                            <m:nor/>
                          </m:rPr>
                          <a:rPr lang="zh-CN" altLang="zh-CN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  <m: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50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kg</m:t>
                        </m:r>
                      </m:den>
                    </m:f>
                  </m:oMath>
                </a14:m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80 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；由于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标准大气压下水的沸点为</a:t>
                </a:r>
                <a:endParaRPr lang="en-US" altLang="zh-CN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 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，所以水实际升高的温度为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 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25 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75 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i="1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zh-CN" sz="9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474632"/>
                <a:ext cx="11485848" cy="2945130"/>
              </a:xfrm>
              <a:prstGeom prst="rect">
                <a:avLst/>
              </a:prstGeom>
              <a:blipFill rotWithShape="1">
                <a:blip r:embed="rId2"/>
                <a:stretch>
                  <a:fillRect l="-2" t="-1054" r="1" b="1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广东佛山禅城区期末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）我国一直在研究导弹拦截系统，利用燃料助推拦截弹，燃料的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能最终转化为拦截弹的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能和其与空气摩擦而产生的内能，但能量的总量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62758" y="239289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化学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014406" y="238788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机械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024273" y="295143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不变</a:t>
            </a:r>
            <a:endParaRPr lang="zh-CN" altLang="en-US"/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60854" y="33788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利用燃料助推拦截弹，燃料的化学能转化为内能，再将内能转化为拦截弹的机械能和其与空气摩擦而产生的内能；根据能量守恒定律可知，能量的总量不变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308324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单缸内燃机飞轮转速为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1 800 r/min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，那么每秒钟燃气推动活塞做功的次数为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次，完成的冲程是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若这台内燃机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消耗了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 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汽油（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热值为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），这些汽油完全燃烧产生的热量为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；若这台汽油机的效率为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％，则一个工作循环中输出的有用机械能为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6166" y="1406562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15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557342" y="1410346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60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942398" y="1957242"/>
            <a:ext cx="13676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6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6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446645" y="2497219"/>
            <a:ext cx="13676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3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内容占位符 1"/>
              <p:cNvSpPr txBox="1"/>
              <p:nvPr/>
            </p:nvSpPr>
            <p:spPr bwMode="auto">
              <a:xfrm>
                <a:off x="343711" y="2954890"/>
                <a:ext cx="11485848" cy="30532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单缸内燃机飞轮转速是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1 800 r/min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 r/s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，表示每秒飞轮转动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圈，要经历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个冲程，对外做功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次；汽油完全燃烧产生的热量</a:t>
                </a:r>
                <a:r>
                  <a:rPr lang="en-US" altLang="zh-CN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放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mq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150</a:t>
                </a: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aseline="30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aseline="30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kg</a:t>
                </a: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4.0</a:t>
                </a: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en-US" altLang="zh-CN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kg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；单缸内燃机飞轮转速是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1 800 r/min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，即飞轮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min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转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1 800 r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，完成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900</a:t>
                </a:r>
              </a:p>
              <a:p>
                <a:pPr algn="l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个工作循环，做功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900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次，根据</a:t>
                </a:r>
                <a:r>
                  <a:rPr lang="en-US" altLang="zh-CN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𝑊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放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％可知，一个工作循环中输出的有用机械</a:t>
                </a:r>
                <a:endPara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l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能</a:t>
                </a:r>
                <a:r>
                  <a:rPr lang="en-US" altLang="zh-CN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放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900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6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900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3711" y="2954890"/>
                <a:ext cx="11485848" cy="3053272"/>
              </a:xfrm>
              <a:prstGeom prst="rect">
                <a:avLst/>
              </a:prstGeom>
              <a:blipFill rotWithShape="1">
                <a:blip r:embed="rId2"/>
                <a:stretch>
                  <a:fillRect l="-2" t="-8" r="1" b="-185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0698"/>
            <a:ext cx="11485848" cy="1684244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我国研制的高超声速导弹，其飞行速度在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马赫，即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倍声速，高超声速导弹采用超声速冲压喷气发动机，在其加速向前飞行时，将燃料燃烧获得的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能转化为巨大的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能，仅这种巨大的能量也会产生相当大的破坏力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6630" y="305173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内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242932" y="306052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机械</a:t>
            </a:r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高超声速导弹在加速向前飞行时消耗了内能，产生了机械能，将燃料燃烧获得的内能转化为机械能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565976"/>
          </a:xfrm>
        </p:spPr>
        <p:txBody>
          <a:bodyPr/>
          <a:lstStyle/>
          <a:p>
            <a:pPr lvl="0">
              <a:lnSpc>
                <a:spcPct val="130000"/>
              </a:lnSpc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中国古代玩具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饮水鸟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曾经让大科学家爱因斯坦也惊叹不已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饮水鸟内装有乙醚液体，鸟头四周包有棉花，平时如图甲所示，鸟身略向前倾，上球和下球空间中充满乙醚的饱和蒸汽，当给鸟的嘴滴上水后，水分蒸发吸热，使上球乙醚蒸汽温度下降，气压减小，小于下球乙醚饱和蒸汽的气压，使下球的乙醚被压到上球，于是整个鸟的重心上移，形成如图乙所示的状态，鸟嘴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喝水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，同时上、下球中的乙醚蒸汽联通混合，气压趋于一致，上球中的乙醚由于重力又回流到下球，饮水鸟的姿态又回到图甲的状态，如此循环往复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饮水鸟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获得的机械能是由空气的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能转化而来的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饮水鸟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被称为第二类永动机，所以在能量转化过程中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）能量转化与守恒定律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200">
              <a:solidFill>
                <a:prstClr val="black"/>
              </a:solidFill>
            </a:endParaRPr>
          </a:p>
        </p:txBody>
      </p:sp>
      <p:pic>
        <p:nvPicPr>
          <p:cNvPr id="3" name="lv82.jpg" descr="id:214748777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18942" y="4327736"/>
            <a:ext cx="4824536" cy="185282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59102" y="6144056"/>
            <a:ext cx="1467068" cy="495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19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6" name="矩形 5"/>
          <p:cNvSpPr/>
          <p:nvPr/>
        </p:nvSpPr>
        <p:spPr>
          <a:xfrm>
            <a:off x="3360129" y="3414205"/>
            <a:ext cx="7521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200">
                <a:cs typeface="Times New Roman" panose="02020603050405020304" pitchFamily="18" charset="0"/>
              </a:rPr>
              <a:t>内　</a:t>
            </a:r>
            <a:endParaRPr lang="zh-CN" altLang="en-US" sz="2200"/>
          </a:p>
        </p:txBody>
      </p:sp>
      <p:sp>
        <p:nvSpPr>
          <p:cNvPr id="8" name="矩形 7"/>
          <p:cNvSpPr/>
          <p:nvPr/>
        </p:nvSpPr>
        <p:spPr>
          <a:xfrm>
            <a:off x="1612078" y="3845092"/>
            <a:ext cx="7521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200">
                <a:cs typeface="Times New Roman" panose="02020603050405020304" pitchFamily="18" charset="0"/>
              </a:rPr>
              <a:t>符合</a:t>
            </a:r>
            <a:endParaRPr lang="zh-CN" altLang="en-US" sz="2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43438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向瓶内打气，压缩空气做功，通过做功的方式改变瓶内空气的内能，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错误；瓶塞跳起时，瓶内气体对瓶塞做功，气体的内能转化为瓶塞的机械能，使气体自身的内能减少，温度降低，瓶内的水蒸气遇冷液化成小水滴飘散在瓶中，从而形成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白雾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，瓶塞跳起过程与热机做功冲程的能量转化相同，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3550" y="1403350"/>
            <a:ext cx="857504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向瓶内打气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，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通过热传递的方式改变瓶内空气的内能</a:t>
            </a:r>
            <a:endParaRPr lang="zh-CN" altLang="zh-CN" sz="24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B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瓶塞跳起时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，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瓶内空气温度降低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，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内能减少</a:t>
            </a:r>
            <a:endParaRPr lang="zh-CN" altLang="zh-CN" sz="24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C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瓶塞跳起时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，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瓶内出现</a:t>
            </a:r>
            <a:r>
              <a:rPr lang="en-US" altLang="zh-CN" sz="2400" b="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  <a:sym typeface="+mn-ea"/>
              </a:rPr>
              <a:t>“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白雾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”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是汽化现象</a:t>
            </a:r>
            <a:endParaRPr lang="zh-CN" altLang="zh-CN" sz="24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D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瓶塞跳起过程与热机压缩冲程的能量转化相同</a:t>
            </a:r>
            <a:endParaRPr lang="zh-CN" altLang="zh-CN" sz="2400" b="0" kern="10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79172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由题意可知，当给鸟的嘴滴上水后，水分蒸发吸热，使上球乙醚蒸汽温度下降，气压减小，小于下球乙醚饱和蒸汽的气压，使下球的乙醚被压到上球，于是整个鸟的重心上移，形成题图乙的状态，所以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饮水鸟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工作时可以把空气的内能转化为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饮水鸟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往复运动的机械能；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饮水鸟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被称为第二类永动机，在能量转化过程中符合能量的转化和守恒定律，即能量的总量保持不变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680" y="5365750"/>
            <a:ext cx="11711305" cy="1104265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第二类永动机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从单一热源吸热使之完全变成有用功而不产生其他影响的热机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这类机械并不违反能量守恒定律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而是实际情况下无法避免能量的损耗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5365954"/>
            <a:ext cx="1736997" cy="460506"/>
          </a:xfrm>
          <a:prstGeom prst="rect">
            <a:avLst/>
          </a:prstGeom>
        </p:spPr>
      </p:pic>
      <p:pic>
        <p:nvPicPr>
          <p:cNvPr id="8" name="lv82.jpg" descr="id:214748777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19195" y="3372485"/>
            <a:ext cx="4629150" cy="169418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159102" y="4792345"/>
            <a:ext cx="1467068" cy="495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19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简答与作图题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如图所示是《天工开物》中记载的水碾，可用来加工谷物，使谷物脱壳或粉碎，流动的水能带动水碾转动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请你回答下列问题：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）请从能量转化的角度分析水碾工作的原理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415.jpg" descr="id:21474877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03118" y="2865458"/>
            <a:ext cx="1368152" cy="206657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25419" y="493670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54671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流动的水冲击木轮时会产生力的作用，所以水碾以流水的机械能为动力带动下方水轮盘运转，水轮盘再带动水碾上方磨盘转动，此过程中水的机械能转化为水碾的动能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zh-CN" altLang="zh-CN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94992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）若要使水流冲击下面的水轮盘时能带动质量更大的磨盘，请你提出一个改进的方案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4" name="gyc415.jpg" descr="id:21474877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19548" y="1988840"/>
            <a:ext cx="1512168" cy="228411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13858" y="429291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841100"/>
            <a:ext cx="11494992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为使水流冲击水轮盘时能带动图中质量更大的磨盘，需要水的动能更大，而动能与质量和速度有关，因而可以通过增大水的落差以增大水的流速、把水碾建在水流量更大的位置来实现带动质量更大的磨盘的目的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1754326"/>
          </a:xfrm>
        </p:spPr>
        <p:txBody>
          <a:bodyPr/>
          <a:lstStyle/>
          <a:p>
            <a:pPr hangingPunct="0"/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zh-CN" altLang="zh-CN"/>
              <a:t>如图甲所示为四冲程内燃机吸气冲程的示意图，图中画出了吸气冲程中活塞与曲轴的位置和进气门、排气门的开闭情况</a:t>
            </a:r>
            <a:r>
              <a:rPr lang="en-US" altLang="zh-CN"/>
              <a:t>.</a:t>
            </a:r>
            <a:r>
              <a:rPr lang="zh-CN" altLang="zh-CN"/>
              <a:t>请在图乙中画出压缩冲程中活塞与曲轴的位置和进气门、排气门的开闭情况</a:t>
            </a:r>
            <a:r>
              <a:rPr lang="en-US" altLang="zh-CN"/>
              <a:t>.</a:t>
            </a:r>
            <a:endParaRPr lang="zh-CN" alt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453" y="1314890"/>
            <a:ext cx="3493683" cy="442342"/>
          </a:xfrm>
          <a:prstGeom prst="rect">
            <a:avLst/>
          </a:prstGeom>
        </p:spPr>
      </p:pic>
      <p:pic>
        <p:nvPicPr>
          <p:cNvPr id="4" name="lv83.jpg" descr="id:214748781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83038" y="3069216"/>
            <a:ext cx="2520280" cy="224575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087094" y="530102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8" name="矩形 7"/>
          <p:cNvSpPr/>
          <p:nvPr/>
        </p:nvSpPr>
        <p:spPr>
          <a:xfrm>
            <a:off x="393514" y="2852844"/>
            <a:ext cx="142218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如图所示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60854" y="580526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压缩冲程，两个气门都关闭，活塞向上运动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038" y="3053314"/>
            <a:ext cx="972108" cy="1994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3984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实验探究题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/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如图所示是物理学家焦耳设计并制作的实验装置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装置中的两个配重所受重力不等，释放后大配重下降，小配重上升；通过反复对调左右两个配重，会使动叶轮不停地转动，从而导致热量计中水的温度上升，实现能量转化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实验中科学家某次测得的数据为小配重重量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，大配重重量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520 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，每升降一次配重各自移动的距离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，热量计中水的质量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，升降次数与水温变化的关系如表所示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>
              <a:solidFill>
                <a:prstClr val="black"/>
              </a:solidFill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c180.jpg" descr="id:21474878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0511" y="4077072"/>
            <a:ext cx="3219223" cy="187220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26654" y="5921460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150991" y="4163596"/>
          <a:ext cx="7658608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1969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升降次数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温度变化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altLang="zh-CN" sz="2400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altLang="zh-CN" sz="2400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59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altLang="zh-CN" sz="2400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78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altLang="zh-CN" sz="2400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zh-CN" sz="2400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3984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）配重升降一次对动叶轮做功是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）水的温度升高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吸收的热量是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）在该实验中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能转化为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）由表中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次数据可以看出，水吸收的热量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）配重对叶轮做的功，原因是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</a:t>
            </a:r>
          </a:p>
          <a:p>
            <a:pPr lvl="0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cc180.jpg" descr="id:21474878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364" y="4077072"/>
            <a:ext cx="3219223" cy="187220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92507" y="5921460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016844" y="4163596"/>
          <a:ext cx="7658608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1969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升降次数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温度变化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altLang="zh-CN" sz="2400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altLang="zh-CN" sz="2400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59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altLang="zh-CN" sz="2400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78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altLang="zh-CN" sz="2400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zh-CN" sz="2400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5322374" y="845504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420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939012" y="1399371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420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799505" y="191683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机械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916702" y="1910454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内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7120902" y="249261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＜</a:t>
            </a: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86365" y="2904692"/>
            <a:ext cx="112890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                                                </a:t>
            </a:r>
            <a:r>
              <a:rPr lang="zh-CN" altLang="zh-CN" sz="2400">
                <a:cs typeface="Times New Roman" panose="02020603050405020304" pitchFamily="18" charset="0"/>
              </a:rPr>
              <a:t>绳与转动轴之间有摩擦，配重运动时，要克服摩擦做功；动叶轮和容器温度升高也会吸收一部分能量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  <p:bldP spid="16" grpId="0"/>
      <p:bldP spid="1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680" y="620395"/>
            <a:ext cx="11440795" cy="1753235"/>
          </a:xfrm>
        </p:spPr>
        <p:txBody>
          <a:bodyPr wrap="square"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江苏宿迁宿城区期末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）如图所示是完全相同的装置甲、乙、丙，兴趣小组用这些装置来比较不同物质的比热容或不同燃料的热值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燃料的质量都是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，烧杯内液体的质量和初温均相同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248" y="794914"/>
            <a:ext cx="1512168" cy="375171"/>
          </a:xfrm>
          <a:prstGeom prst="rect">
            <a:avLst/>
          </a:prstGeom>
        </p:spPr>
      </p:pic>
      <p:pic>
        <p:nvPicPr>
          <p:cNvPr id="4" name="gyc416.jpg" descr="id:21474878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367464"/>
            <a:ext cx="1472620" cy="2122480"/>
          </a:xfrm>
          <a:prstGeom prst="rect">
            <a:avLst/>
          </a:prstGeom>
        </p:spPr>
      </p:pic>
      <p:pic>
        <p:nvPicPr>
          <p:cNvPr id="5" name="gyc417.jpg" descr="id:214748784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574926" y="2401380"/>
            <a:ext cx="1449088" cy="2088564"/>
          </a:xfrm>
          <a:prstGeom prst="rect">
            <a:avLst/>
          </a:prstGeom>
        </p:spPr>
      </p:pic>
      <p:pic>
        <p:nvPicPr>
          <p:cNvPr id="6" name="gyc418.jpg" descr="id:214748785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743278" y="2419220"/>
            <a:ext cx="1467651" cy="2122480"/>
          </a:xfrm>
          <a:prstGeom prst="rect">
            <a:avLst/>
          </a:prstGeom>
        </p:spPr>
      </p:pic>
      <p:pic>
        <p:nvPicPr>
          <p:cNvPr id="7" name="gyc419.jpg" descr="id:214748786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407574" y="2465094"/>
            <a:ext cx="2232268" cy="207660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766614" y="4544700"/>
            <a:ext cx="10153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34237" y="4939873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11" name="内容占位符 1"/>
          <p:cNvSpPr txBox="1"/>
          <p:nvPr/>
        </p:nvSpPr>
        <p:spPr bwMode="auto">
          <a:xfrm>
            <a:off x="352282" y="538121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）为了比较不同物质的比热容，应选择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两图进行实验；实验通过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升高的温度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加热的时间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）反映液体吸热的多少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806660" y="5450220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甲、丙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70708" y="6007420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加热的时间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179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比较不同物质的比热容，应该用相同的加热源，不同的液体，所以选甲、丙；该实验应用了转换法，用加热时间反映物体吸热的多少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416.jpg" descr="id:21474878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442508"/>
            <a:ext cx="1472620" cy="2122480"/>
          </a:xfrm>
          <a:prstGeom prst="rect">
            <a:avLst/>
          </a:prstGeom>
        </p:spPr>
      </p:pic>
      <p:pic>
        <p:nvPicPr>
          <p:cNvPr id="4" name="gyc417.jpg" descr="id:21474878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74926" y="2476424"/>
            <a:ext cx="1449088" cy="2088564"/>
          </a:xfrm>
          <a:prstGeom prst="rect">
            <a:avLst/>
          </a:prstGeom>
        </p:spPr>
      </p:pic>
      <p:pic>
        <p:nvPicPr>
          <p:cNvPr id="5" name="gyc418.jpg" descr="id:21474878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743278" y="2494264"/>
            <a:ext cx="1467651" cy="2122480"/>
          </a:xfrm>
          <a:prstGeom prst="rect">
            <a:avLst/>
          </a:prstGeom>
        </p:spPr>
      </p:pic>
      <p:pic>
        <p:nvPicPr>
          <p:cNvPr id="6" name="gyc419.jpg" descr="id:214748786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407574" y="2540138"/>
            <a:ext cx="2232268" cy="207660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66614" y="4619744"/>
            <a:ext cx="10153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34237" y="5014917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）比较不同物质的比热容，选用图中合适的装置加热相同时间后，绘制出温度—时间图像如图丁，可知液体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的比热容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）液体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的比热容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c419.jpg" descr="id:21474878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71070" y="2492896"/>
            <a:ext cx="2808312" cy="261248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848984" y="5013176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623986" y="137386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大于</a:t>
            </a:r>
            <a:endParaRPr lang="zh-CN" altLang="en-US"/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60854" y="53230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根据绘制出温度—时间图像（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如题图丁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），质量相同时，升高相同的温度，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加热时间更长，吸收的热量更多，说明液体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的比热容大于液体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的比热容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）小华用图甲所示装置，根据酒精燃烧后水升高的温度，测出酒精的热值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这种方法测出的热值与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标准值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），理由是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c416.jpg" descr="id:21474878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447134" y="3012743"/>
            <a:ext cx="1224136" cy="176434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735166" y="470756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99062" y="136840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偏小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50808" y="1804744"/>
            <a:ext cx="11433030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400">
                <a:cs typeface="Times New Roman" panose="02020603050405020304" pitchFamily="18" charset="0"/>
              </a:rPr>
              <a:t>酒精未完全燃烧及酒精产生的热量部分被烧杯和陶土网吸收，还有一部分被空气吸收，按能量完全转化计算出的酒精放出的热量偏小，计算得到的热值偏小　</a:t>
            </a:r>
            <a:endParaRPr lang="zh-CN" altLang="en-US"/>
          </a:p>
        </p:txBody>
      </p:sp>
      <p:sp>
        <p:nvSpPr>
          <p:cNvPr id="11" name="内容占位符 1"/>
          <p:cNvSpPr txBox="1"/>
          <p:nvPr/>
        </p:nvSpPr>
        <p:spPr bwMode="auto">
          <a:xfrm>
            <a:off x="369998" y="49851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在加热的过程中，酒精未完全燃烧及酒精产生的热量部分被烧杯和陶土网吸收，还有一部分被空气吸收，按能量完全转化计算出的酒精放出的热量偏小，计算得到热值偏小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875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南通中考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月，中国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嫦娥六号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任务搭载四个国际载荷成功发射升空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火箭发射时，燃料燃烧获得的能量使其加速升空，与该过程能量转化形式相同的是（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热机做功冲程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钻木取火过程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水力发电过程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物体上抛过程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95486" y="233409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78304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火箭发射时，燃料燃烧获得的能量使其加速升空，这个过程中能量转化形式为内能转化为机械能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热机做功冲程中内能转化为机械能，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符合题意；钻木取火过程中机械能转化为内能，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不符合题意；水力发电过程中机械能转化成电能，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不符合题意；物体上抛过程中机械能转化成内能，故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）小明选用甲、乙两个装置比较不同燃料的热值过程中，甲烧杯内液体沸腾时下面的燃料还未燃尽，而乙烧杯中液体在燃料燃尽时都未沸腾（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两种燃料都充分燃烧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），小明结合这一现象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）比较出哪种燃料热值大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416.jpg" descr="id:21474878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70870" y="2681894"/>
            <a:ext cx="1984861" cy="2860770"/>
          </a:xfrm>
          <a:prstGeom prst="rect">
            <a:avLst/>
          </a:prstGeom>
        </p:spPr>
      </p:pic>
      <p:pic>
        <p:nvPicPr>
          <p:cNvPr id="4" name="gyc417.jpg" descr="id:21474878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463358" y="2736678"/>
            <a:ext cx="1953144" cy="281505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502918" y="5572825"/>
            <a:ext cx="51090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851445" y="1809656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能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593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能，因为甲装置中液体沸腾，所以甲装置中液体吸收的热量大于乙装置中液体吸收的热量，而甲装置中燃料燃烧的质量小于乙装置中燃料燃烧的质量，故可知甲装置中的燃料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热值大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416.jpg" descr="id:21474878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70870" y="2740700"/>
            <a:ext cx="1984861" cy="2860770"/>
          </a:xfrm>
          <a:prstGeom prst="rect">
            <a:avLst/>
          </a:prstGeom>
        </p:spPr>
      </p:pic>
      <p:pic>
        <p:nvPicPr>
          <p:cNvPr id="4" name="gyc417.jpg" descr="id:21474878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463358" y="2795484"/>
            <a:ext cx="1953144" cy="281505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02918" y="5631631"/>
            <a:ext cx="51090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9046720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计算题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益阳中考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）如图所示为某种固体酒精炉，固体酒精炉比液体酒精炉使用时更安全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为了测定该固体酒精炉的热效率，小明在炉中放入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的固体酒精，当固体酒精燃烧完后，锅中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水的温度从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升高到了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已知固体酒精的热值为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，水的比热容是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），问：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k78.jpg" descr="id:21474878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551590" y="1582235"/>
            <a:ext cx="2153342" cy="202620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766486" y="360844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6" name="矩形 5"/>
          <p:cNvSpPr/>
          <p:nvPr/>
        </p:nvSpPr>
        <p:spPr>
          <a:xfrm>
            <a:off x="360854" y="3997781"/>
            <a:ext cx="7263663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）若固体酒精完全燃烧，则放出的热量是多少？</a:t>
            </a:r>
            <a:endParaRPr lang="zh-CN" altLang="zh-CN" sz="11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0854" y="4574029"/>
            <a:ext cx="1289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6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5</a:t>
            </a:r>
            <a:r>
              <a:rPr lang="en-US" altLang="zh-CN" sz="2400"/>
              <a:t> J</a:t>
            </a:r>
            <a:endParaRPr lang="zh-CN" altLang="en-US"/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63100" y="49630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固体酒精完全燃烧放出的热量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酒精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酒精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aseline="30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aseline="30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kg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1.5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）水吸收的热量是多少？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kk78.jpg" descr="id:21474878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908130" y="1794781"/>
            <a:ext cx="1902522" cy="179019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089791" y="352297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7" name="矩形 6"/>
          <p:cNvSpPr/>
          <p:nvPr/>
        </p:nvSpPr>
        <p:spPr>
          <a:xfrm>
            <a:off x="360854" y="1981587"/>
            <a:ext cx="15199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2.1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5</a:t>
            </a:r>
            <a:r>
              <a:rPr lang="en-US" altLang="zh-CN" sz="2400"/>
              <a:t> J</a:t>
            </a:r>
            <a:endParaRPr lang="zh-CN" altLang="en-US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24804" y="24427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水吸收的热量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4.2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kg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</a:p>
          <a:p>
            <a:pPr>
              <a:spcAft>
                <a:spcPts val="0"/>
              </a:spcAft>
            </a:pP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 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2.1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J.</a:t>
            </a:r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60854" y="349859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）小明测得固体酒精炉的热效率是多大？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98510" y="4054007"/>
            <a:ext cx="80182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35</a:t>
            </a:r>
            <a:r>
              <a:rPr lang="zh-CN" altLang="zh-CN" sz="2400">
                <a:cs typeface="Times New Roman" panose="02020603050405020304" pitchFamily="18" charset="0"/>
              </a:rPr>
              <a:t>％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内容占位符 1"/>
              <p:cNvSpPr txBox="1"/>
              <p:nvPr/>
            </p:nvSpPr>
            <p:spPr bwMode="auto">
              <a:xfrm>
                <a:off x="360854" y="4381278"/>
                <a:ext cx="11485848" cy="1076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固体酒精炉的热效率</a:t>
                </a:r>
                <a:r>
                  <a:rPr lang="en-US" altLang="zh-CN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zh-CN" altLang="en-US" baseline="-25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吸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zh-CN" altLang="en-US" baseline="-25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放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5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5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35</a:t>
                </a:r>
                <a:r>
                  <a:rPr lang="zh-CN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baseline="-250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381278"/>
                <a:ext cx="11485848" cy="1076385"/>
              </a:xfrm>
              <a:prstGeom prst="rect">
                <a:avLst/>
              </a:prstGeom>
              <a:blipFill rotWithShape="1">
                <a:blip r:embed="rId3"/>
                <a:stretch>
                  <a:fillRect l="-2" t="-38" r="1" b="4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7227"/>
            <a:ext cx="9028654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河南鹤壁期末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）如图所示是一款远程无人驾驶清扫车，自动驾驶时使用雷达传感器，以及激光测距器来了解周围的交通状况，该款车以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m/s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的速度在一段平直的公路上匀速行驶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，消耗汽油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kg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已知，清扫车行驶过程中的牵引力为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1 380 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，汽油的热值为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则：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420.jpg" descr="id:21474878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404370" y="1429735"/>
            <a:ext cx="2235452" cy="21255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660321" y="3551629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8" name="矩形 7"/>
          <p:cNvSpPr/>
          <p:nvPr/>
        </p:nvSpPr>
        <p:spPr>
          <a:xfrm>
            <a:off x="360854" y="4005064"/>
            <a:ext cx="564770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）求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0</a:t>
            </a:r>
            <a:r>
              <a:rPr lang="en-US" altLang="zh-CN" sz="2400" b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 kg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汽油完全燃烧放出的热量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2680" y="4603194"/>
            <a:ext cx="16738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1.38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7</a:t>
            </a:r>
            <a:r>
              <a:rPr lang="en-US" altLang="zh-CN" sz="2400"/>
              <a:t> J</a:t>
            </a:r>
            <a:endParaRPr lang="zh-CN" altLang="en-US"/>
          </a:p>
        </p:txBody>
      </p:sp>
      <p:sp>
        <p:nvSpPr>
          <p:cNvPr id="11" name="内容占位符 1"/>
          <p:cNvSpPr txBox="1"/>
          <p:nvPr/>
        </p:nvSpPr>
        <p:spPr bwMode="auto">
          <a:xfrm>
            <a:off x="322680" y="496305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pc="-1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pc="-10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pc="-1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 kg</a:t>
            </a:r>
            <a:r>
              <a:rPr lang="zh-CN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汽油完全燃烧放出的热量为</a:t>
            </a:r>
            <a:r>
              <a:rPr lang="en-US" altLang="zh-CN" i="1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spc="-100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</a:t>
            </a:r>
            <a:r>
              <a:rPr lang="zh-CN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qm</a:t>
            </a:r>
            <a:r>
              <a:rPr lang="zh-CN" altLang="zh-CN" spc="-100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油</a:t>
            </a:r>
            <a:r>
              <a:rPr lang="zh-CN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4.6</a:t>
            </a:r>
            <a:r>
              <a:rPr lang="en-US" altLang="zh-CN" spc="-1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pc="-100" baseline="30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i="1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 spc="-1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 kg</a:t>
            </a:r>
            <a:r>
              <a:rPr lang="zh-CN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1.38</a:t>
            </a:r>
            <a:r>
              <a:rPr lang="en-US" altLang="zh-CN" spc="-1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pc="-100" baseline="30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662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）在此过程中清扫车发动机的效率是多少？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c420.jpg" descr="id:21474878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406181" y="1711232"/>
            <a:ext cx="2423378" cy="230425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56095" y="3985661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7" name="矩形 6"/>
          <p:cNvSpPr/>
          <p:nvPr/>
        </p:nvSpPr>
        <p:spPr>
          <a:xfrm>
            <a:off x="360854" y="2052872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30</a:t>
            </a:r>
            <a:r>
              <a:rPr lang="zh-CN" altLang="zh-CN" sz="2400">
                <a:cs typeface="Times New Roman" panose="02020603050405020304" pitchFamily="18" charset="0"/>
              </a:rPr>
              <a:t>％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1"/>
              <p:cNvSpPr txBox="1"/>
              <p:nvPr/>
            </p:nvSpPr>
            <p:spPr bwMode="auto">
              <a:xfrm>
                <a:off x="312566" y="2514537"/>
                <a:ext cx="11485848" cy="2066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0"/>
                  </a:spcAft>
                </a:pPr>
                <a:r>
                  <a:rPr lang="en-US" altLang="zh-CN" dirty="0">
                    <a:solidFill>
                      <a:srgbClr val="00B0F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 dirty="0">
                    <a:solidFill>
                      <a:srgbClr val="00B0F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dirty="0">
                    <a:solidFill>
                      <a:srgbClr val="00B0F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在此过程中清扫车发动机做的机械功为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Fs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i="1" dirty="0" err="1">
                    <a:solidFill>
                      <a:schemeClr val="tx1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1 380 </a:t>
                </a:r>
              </a:p>
              <a:p>
                <a:pPr>
                  <a:spcAft>
                    <a:spcPts val="0"/>
                  </a:spcAft>
                </a:pP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m/s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 s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4.14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，在此过程中清扫车发动机的效</a:t>
                </a:r>
                <a:endParaRPr lang="en-US" altLang="zh-CN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率为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𝑊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放</m:t>
                        </m:r>
                      </m:den>
                    </m:f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14×1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6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38×1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7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den>
                    </m:f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2566" y="2514537"/>
                <a:ext cx="11485848" cy="2066591"/>
              </a:xfrm>
              <a:prstGeom prst="rect">
                <a:avLst/>
              </a:prstGeom>
              <a:blipFill rotWithShape="1">
                <a:blip r:embed="rId3"/>
                <a:stretch>
                  <a:fillRect l="-1" t="-28" r="1" b="-865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3" y="836712"/>
            <a:ext cx="8524355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）假设此过程中，汽油完全燃烧，除了做有用功外，其余能量全部用来加热水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在不考虑其他热损失的情况下，可使初温为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、质量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92 kg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的水升高到多少摄氏度？</a:t>
            </a:r>
            <a:r>
              <a:rPr lang="en-US" altLang="zh-CN" dirty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[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]</a:t>
            </a:r>
            <a:endParaRPr lang="zh-CN" altLang="zh-CN" sz="1100" dirty="0">
              <a:solidFill>
                <a:srgbClr val="000000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3" name="gyc420.jpg" descr="id:21474878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428897" y="966273"/>
            <a:ext cx="1901368" cy="180790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517806" y="2908993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6" name="矩形 5"/>
          <p:cNvSpPr/>
          <p:nvPr/>
        </p:nvSpPr>
        <p:spPr>
          <a:xfrm>
            <a:off x="463911" y="3015536"/>
            <a:ext cx="878767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45 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1"/>
              <p:cNvSpPr txBox="1"/>
              <p:nvPr/>
            </p:nvSpPr>
            <p:spPr bwMode="auto">
              <a:xfrm>
                <a:off x="360854" y="3519592"/>
                <a:ext cx="11422984" cy="2459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0"/>
                  </a:spcAft>
                </a:pPr>
                <a:r>
                  <a:rPr lang="en-US" altLang="zh-CN" dirty="0">
                    <a:solidFill>
                      <a:srgbClr val="00B0F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 dirty="0">
                    <a:solidFill>
                      <a:srgbClr val="00B0F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dirty="0">
                    <a:solidFill>
                      <a:srgbClr val="00B0F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假设此过程中，汽油完全燃烧，除了做</a:t>
                </a:r>
                <a:r>
                  <a:rPr lang="zh-CN" altLang="zh-CN" kern="0" spc="-1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有用功外，其余能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量全部用来加热水，水吸收的热量为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吸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放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1.38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4.14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9.66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，根据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吸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</a:p>
              <a:p>
                <a:pPr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i="1" spc="-1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pc="-100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pc="-1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）可知，水升高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到的温度为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吸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𝑐𝑚</m:t>
                        </m:r>
                      </m:den>
                    </m:f>
                  </m:oMath>
                </a14:m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 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9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66</m:t>
                        </m:r>
                        <m: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6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altLang="zh-CN" kern="0" spc="-100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zh-CN" altLang="zh-CN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kg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chemeClr val="tx1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℃</m:t>
                        </m:r>
                        <m:r>
                          <m:rPr>
                            <m:nor/>
                          </m:rPr>
                          <a:rPr lang="zh-CN" altLang="zh-CN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  <m: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92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kg</m:t>
                        </m:r>
                      </m:den>
                    </m:f>
                  </m:oMath>
                </a14:m>
                <a:endParaRPr lang="en-US" altLang="zh-CN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zh-CN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45 </a:t>
                </a:r>
                <a:r>
                  <a:rPr lang="en-US" altLang="zh-CN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519592"/>
                <a:ext cx="11422984" cy="2459584"/>
              </a:xfrm>
              <a:prstGeom prst="rect">
                <a:avLst/>
              </a:prstGeom>
              <a:blipFill rotWithShape="1">
                <a:blip r:embed="rId3"/>
                <a:stretch>
                  <a:fillRect l="-2" t="-17" r="1" b="-139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64836"/>
            <a:ext cx="11485848" cy="1684244"/>
          </a:xfrm>
          <a:solidFill>
            <a:srgbClr val="E1F4FC"/>
          </a:solidFill>
        </p:spPr>
        <p:txBody>
          <a:bodyPr/>
          <a:lstStyle/>
          <a:p>
            <a:pPr indent="1073150"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改变物体内能的方式有两种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做功和热传递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热传递过程是能量的转移过程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而做功过程是能量的转化过程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热机的压缩冲程将机械能转化为内能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做功冲程将内能转化为机械能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2475298"/>
            <a:ext cx="1700642" cy="46454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山东济宁嘉祥期末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）《齐民要术》中对醋的制作工艺有记载：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作大豆千岁苦酒（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）法：用大豆一斗，熟汰之，渍令泽炊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暴极燥，以酒醅灌之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任性多少，以此为率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蒸煮是酿醋过程中的一个重要工序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如图所示是将大豆进行蒸煮的过程，则（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灶里木柴燃烧的过程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将化学能转化成了内能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用火种引燃木柴是通过做功的方式改变内能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煮大豆的过程中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大豆含有的热量增加了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将木柴架空一些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火能燃烧更旺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可以提高木柴的热值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413.jpg" descr="id:21474876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047534" y="2561720"/>
            <a:ext cx="2178661" cy="194421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369286" y="447143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6" name="矩形 5"/>
          <p:cNvSpPr/>
          <p:nvPr/>
        </p:nvSpPr>
        <p:spPr>
          <a:xfrm>
            <a:off x="1179406" y="24939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11750"/>
            <a:ext cx="11485848" cy="3346237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灶里木柴燃烧的过程，将化学能转化成了内能，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正确；煮大豆时用火种引燃木柴都是通过热传递的方式增加内能，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</a:t>
            </a:r>
            <a:r>
              <a:rPr lang="zh-CN" altLang="zh-CN" u="wavy"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热量是过程量，不能说</a:t>
            </a:r>
            <a:r>
              <a:rPr lang="en-US" altLang="zh-CN" u="wavy"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含有</a:t>
            </a:r>
            <a:r>
              <a:rPr lang="en-US" altLang="zh-CN" u="wavy"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u="wavy"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热量，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错误；热值是燃料的一种特性，只由燃料的种类决定，与燃料的质量和燃烧情</a:t>
            </a:r>
            <a:endParaRPr lang="en-US" altLang="zh-CN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况等无关，故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598" y="4286518"/>
            <a:ext cx="627094" cy="57624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68662" y="4834128"/>
            <a:ext cx="1077491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zh-CN" sz="2400" b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热量描述的是能量在传递过程中的变化量</a:t>
            </a:r>
            <a:r>
              <a:rPr lang="zh-CN" altLang="zh-CN" sz="2400" b="0">
                <a:solidFill>
                  <a:srgbClr val="00B0F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而不是描述物体在某一时刻的状态</a:t>
            </a:r>
            <a:endParaRPr lang="zh-CN" altLang="zh-CN" sz="900" b="0">
              <a:solidFill>
                <a:srgbClr val="00B0F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5305" y="1157605"/>
            <a:ext cx="865759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灶里木柴燃烧的过程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，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将化学能转化成了内能</a:t>
            </a:r>
            <a:endParaRPr lang="zh-CN" altLang="zh-CN" sz="24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B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用火种引燃木柴是通过做功的方式改变内能</a:t>
            </a:r>
            <a:endParaRPr lang="zh-CN" altLang="zh-CN" sz="24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C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煮大豆的过程中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，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大豆含有的热量增加了</a:t>
            </a:r>
            <a:endParaRPr lang="zh-CN" altLang="zh-CN" sz="24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D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将木柴架空一些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，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火能燃烧更旺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，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可以提高木柴的热值</a:t>
            </a:r>
            <a:endParaRPr lang="zh-CN" altLang="zh-CN" sz="2400" b="0" kern="10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13766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2023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）汽车是现代生活中最常见的一种交通工具，如图甲、乙所示分别是某汽油机的某冲程及能量流向图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下列有关说法正确的是（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14308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图甲是压缩冲程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活塞对气缸内的气体做功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气体的温度升高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由图乙可知该汽油机的效率是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汽车尾气中的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汽油味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燃料燃烧得越不充分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这会降低燃料的热值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为节能冬天汽车都会利用尾气中的余热给车内供暖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该举措大大提高了燃料的热值</a:t>
            </a:r>
            <a:endParaRPr lang="zh-CN" altLang="en-US" spc="-1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0243" y="1844824"/>
            <a:ext cx="4601187" cy="187672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087094" y="3681975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sp>
        <p:nvSpPr>
          <p:cNvPr id="8" name="矩形 7"/>
          <p:cNvSpPr/>
          <p:nvPr/>
        </p:nvSpPr>
        <p:spPr>
          <a:xfrm>
            <a:off x="8956271" y="140701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14168"/>
            <a:ext cx="11485848" cy="3650936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由题图甲可知，两个气门都关闭，活塞向上运动，为压缩冲程，活塞对气缸内的气体做功，气体的温度升高，故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正确；热机效率是指有效利用的能量与燃料完全燃烧放出的热量的比值，由题图乙可知，输出的有用机械能所占比例为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％＝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％，即该汽油机的效率为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％，故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错误；燃料的热值是燃料的一种特性，只与燃料的种类有关，与燃料的质量和燃烧情况等无关，因此当燃料没有完全燃烧时，燃料的热值不变，同时冬天汽车利用尾气中的余热给车内供暖，燃料的热值也不变，故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950" y="4251920"/>
            <a:ext cx="4943205" cy="201622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91150" y="6099133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5835</Words>
  <Application>Microsoft Office PowerPoint</Application>
  <PresentationFormat>自定义</PresentationFormat>
  <Paragraphs>279</Paragraphs>
  <Slides>46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5" baseType="lpstr"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536</cp:revision>
  <dcterms:created xsi:type="dcterms:W3CDTF">2020-11-06T05:24:00Z</dcterms:created>
  <dcterms:modified xsi:type="dcterms:W3CDTF">2025-09-17T06:39:22Z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1CF1F1E0A0DE4892AFA1176A308997D1_12</vt:lpwstr>
  </property>
</Properties>
</file>